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16"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10/26/16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10/26/16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10/26/16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10/26/16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10/26/16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Microscope Lesson and Lab</a:t>
            </a:r>
            <a:endParaRPr lang="en-US" sz="3600" dirty="0"/>
          </a:p>
        </p:txBody>
      </p:sp>
      <p:sp>
        <p:nvSpPr>
          <p:cNvPr id="5" name="Content Placeholder 4"/>
          <p:cNvSpPr>
            <a:spLocks noGrp="1"/>
          </p:cNvSpPr>
          <p:nvPr>
            <p:ph idx="1"/>
          </p:nvPr>
        </p:nvSpPr>
        <p:spPr/>
        <p:txBody>
          <a:bodyPr/>
          <a:lstStyle/>
          <a:p>
            <a:endParaRPr lang="en-US" dirty="0"/>
          </a:p>
          <a:p>
            <a:r>
              <a:rPr lang="en-US" dirty="0"/>
              <a:t> In this </a:t>
            </a:r>
            <a:r>
              <a:rPr lang="en-US" dirty="0" smtClean="0"/>
              <a:t>Science Force </a:t>
            </a:r>
            <a:r>
              <a:rPr lang="en-US" dirty="0"/>
              <a:t>you will be learning how to use one of the most important tools in </a:t>
            </a:r>
            <a:r>
              <a:rPr lang="en-US" dirty="0" smtClean="0"/>
              <a:t>biology to </a:t>
            </a:r>
            <a:r>
              <a:rPr lang="en-US" dirty="0"/>
              <a:t>view a variety of specimens. </a:t>
            </a:r>
          </a:p>
        </p:txBody>
      </p:sp>
      <p:pic>
        <p:nvPicPr>
          <p:cNvPr id="6" name="Picture 5" desc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963" y="4064000"/>
            <a:ext cx="1341437" cy="1524000"/>
          </a:xfrm>
          <a:prstGeom prst="rect">
            <a:avLst/>
          </a:prstGeom>
        </p:spPr>
      </p:pic>
    </p:spTree>
    <p:extLst>
      <p:ext uri="{BB962C8B-B14F-4D97-AF65-F5344CB8AC3E}">
        <p14:creationId xmlns:p14="http://schemas.microsoft.com/office/powerpoint/2010/main" val="659379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a:t>
            </a:r>
            <a:endParaRPr lang="en-US" dirty="0"/>
          </a:p>
        </p:txBody>
      </p:sp>
      <p:sp>
        <p:nvSpPr>
          <p:cNvPr id="3" name="Content Placeholder 2"/>
          <p:cNvSpPr>
            <a:spLocks noGrp="1"/>
          </p:cNvSpPr>
          <p:nvPr>
            <p:ph idx="1"/>
          </p:nvPr>
        </p:nvSpPr>
        <p:spPr/>
        <p:txBody>
          <a:bodyPr/>
          <a:lstStyle/>
          <a:p>
            <a:r>
              <a:rPr lang="en-US" dirty="0" smtClean="0"/>
              <a:t>Please clean up your lab. Make sure to put all slides away for the next group to use. </a:t>
            </a:r>
          </a:p>
          <a:p>
            <a:pPr marL="0" indent="0">
              <a:buNone/>
            </a:pPr>
            <a:endParaRPr lang="en-US" dirty="0"/>
          </a:p>
        </p:txBody>
      </p:sp>
    </p:spTree>
    <p:extLst>
      <p:ext uri="{BB962C8B-B14F-4D97-AF65-F5344CB8AC3E}">
        <p14:creationId xmlns:p14="http://schemas.microsoft.com/office/powerpoint/2010/main" val="295256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Microscopes</a:t>
            </a:r>
            <a:br>
              <a:rPr lang="en-US" sz="3100" dirty="0" smtClean="0"/>
            </a:br>
            <a:r>
              <a:rPr lang="en-US" sz="2200" dirty="0" smtClean="0"/>
              <a:t>One or more lenses that makes an enlarged image of an object.</a:t>
            </a:r>
            <a:endParaRPr lang="en-US" sz="2200" dirty="0"/>
          </a:p>
        </p:txBody>
      </p:sp>
      <p:pic>
        <p:nvPicPr>
          <p:cNvPr id="4" name="Content Placeholder 3" descr="th.jpg"/>
          <p:cNvPicPr>
            <a:picLocks noGrp="1" noChangeAspect="1"/>
          </p:cNvPicPr>
          <p:nvPr>
            <p:ph idx="1"/>
          </p:nvPr>
        </p:nvPicPr>
        <p:blipFill>
          <a:blip r:embed="rId2">
            <a:extLst>
              <a:ext uri="{28A0092B-C50C-407E-A947-70E740481C1C}">
                <a14:useLocalDpi xmlns:a14="http://schemas.microsoft.com/office/drawing/2010/main" val="0"/>
              </a:ext>
            </a:extLst>
          </a:blip>
          <a:srcRect l="-38334" r="-38334"/>
          <a:stretch>
            <a:fillRect/>
          </a:stretch>
        </p:blipFill>
        <p:spPr/>
      </p:pic>
    </p:spTree>
    <p:extLst>
      <p:ext uri="{BB962C8B-B14F-4D97-AF65-F5344CB8AC3E}">
        <p14:creationId xmlns:p14="http://schemas.microsoft.com/office/powerpoint/2010/main" val="945304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icroparts.pdf"/>
          <p:cNvPicPr>
            <a:picLocks noGrp="1" noChangeAspect="1"/>
          </p:cNvPicPr>
          <p:nvPr>
            <p:ph idx="1"/>
          </p:nvPr>
        </p:nvPicPr>
        <p:blipFill>
          <a:blip r:embed="rId2">
            <a:extLst>
              <a:ext uri="{28A0092B-C50C-407E-A947-70E740481C1C}">
                <a14:useLocalDpi xmlns:a14="http://schemas.microsoft.com/office/drawing/2010/main" val="0"/>
              </a:ext>
            </a:extLst>
          </a:blip>
          <a:srcRect l="-61256" r="-61256"/>
          <a:stretch>
            <a:fillRect/>
          </a:stretch>
        </p:blipFill>
        <p:spPr>
          <a:xfrm>
            <a:off x="342900" y="965200"/>
            <a:ext cx="8712200" cy="4757869"/>
          </a:xfrm>
        </p:spPr>
      </p:pic>
      <p:sp>
        <p:nvSpPr>
          <p:cNvPr id="7" name="TextBox 6"/>
          <p:cNvSpPr txBox="1"/>
          <p:nvPr/>
        </p:nvSpPr>
        <p:spPr>
          <a:xfrm>
            <a:off x="1384300" y="5723069"/>
            <a:ext cx="6223000" cy="369332"/>
          </a:xfrm>
          <a:prstGeom prst="rect">
            <a:avLst/>
          </a:prstGeom>
          <a:noFill/>
        </p:spPr>
        <p:txBody>
          <a:bodyPr wrap="square" rtlCol="0">
            <a:spAutoFit/>
          </a:bodyPr>
          <a:lstStyle/>
          <a:p>
            <a:pPr algn="ctr"/>
            <a:r>
              <a:rPr lang="en-US" i="1" dirty="0" smtClean="0">
                <a:latin typeface="Academy Engraved LET"/>
                <a:cs typeface="Academy Engraved LET"/>
              </a:rPr>
              <a:t>Fill in the microscope parts on your worksheet</a:t>
            </a:r>
            <a:endParaRPr lang="en-US" i="1" dirty="0">
              <a:latin typeface="Academy Engraved LET"/>
              <a:cs typeface="Academy Engraved LET"/>
            </a:endParaRPr>
          </a:p>
        </p:txBody>
      </p:sp>
    </p:spTree>
    <p:extLst>
      <p:ext uri="{BB962C8B-B14F-4D97-AF65-F5344CB8AC3E}">
        <p14:creationId xmlns:p14="http://schemas.microsoft.com/office/powerpoint/2010/main" val="61883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 1: Letter “e”</a:t>
            </a:r>
            <a:endParaRPr lang="en-US" sz="3200" dirty="0"/>
          </a:p>
        </p:txBody>
      </p:sp>
      <p:sp>
        <p:nvSpPr>
          <p:cNvPr id="3" name="Content Placeholder 2"/>
          <p:cNvSpPr>
            <a:spLocks noGrp="1"/>
          </p:cNvSpPr>
          <p:nvPr>
            <p:ph idx="1"/>
          </p:nvPr>
        </p:nvSpPr>
        <p:spPr/>
        <p:txBody>
          <a:bodyPr>
            <a:normAutofit fontScale="47500" lnSpcReduction="20000"/>
          </a:bodyPr>
          <a:lstStyle/>
          <a:p>
            <a:r>
              <a:rPr lang="en-US" sz="2700" b="1" dirty="0"/>
              <a:t>Step 1. </a:t>
            </a:r>
            <a:r>
              <a:rPr lang="en-US" sz="2700" dirty="0"/>
              <a:t>Get a slide of the letter “</a:t>
            </a:r>
            <a:r>
              <a:rPr lang="en-US" sz="2700" dirty="0" smtClean="0"/>
              <a:t>e”.</a:t>
            </a:r>
          </a:p>
          <a:p>
            <a:r>
              <a:rPr lang="en-US" sz="2700" b="1" dirty="0"/>
              <a:t>Step 2. </a:t>
            </a:r>
            <a:r>
              <a:rPr lang="en-US" sz="2700" dirty="0" smtClean="0"/>
              <a:t>Place </a:t>
            </a:r>
            <a:r>
              <a:rPr lang="en-US" sz="2700" dirty="0"/>
              <a:t>the slide on a white piece of paper find the specimen (the letter “e”) on the slide </a:t>
            </a:r>
            <a:r>
              <a:rPr lang="en-US" sz="2700" dirty="0" smtClean="0"/>
              <a:t>with </a:t>
            </a:r>
            <a:r>
              <a:rPr lang="en-US" sz="2700" dirty="0"/>
              <a:t>your naked eye, noticing its location and orientation. </a:t>
            </a:r>
          </a:p>
          <a:p>
            <a:r>
              <a:rPr lang="en-US" sz="2700" b="1" dirty="0"/>
              <a:t>Step 3. </a:t>
            </a:r>
            <a:r>
              <a:rPr lang="en-US" sz="2700" dirty="0"/>
              <a:t>Lock the low power objective lens into place (it should “snap” into place) </a:t>
            </a:r>
            <a:r>
              <a:rPr lang="en-US" sz="2700" dirty="0" smtClean="0"/>
              <a:t>Note: </a:t>
            </a:r>
            <a:r>
              <a:rPr lang="en-US" sz="2700" i="1" dirty="0"/>
              <a:t>You will </a:t>
            </a:r>
            <a:r>
              <a:rPr lang="en-US" sz="2700" i="1" dirty="0" smtClean="0"/>
              <a:t>always </a:t>
            </a:r>
            <a:r>
              <a:rPr lang="en-US" sz="2700" dirty="0" smtClean="0"/>
              <a:t>start </a:t>
            </a:r>
            <a:r>
              <a:rPr lang="en-US" sz="2700" dirty="0"/>
              <a:t>with either the </a:t>
            </a:r>
            <a:r>
              <a:rPr lang="en-US" sz="2700" b="1" dirty="0"/>
              <a:t>low power </a:t>
            </a:r>
            <a:r>
              <a:rPr lang="en-US" sz="2700" dirty="0"/>
              <a:t>or </a:t>
            </a:r>
            <a:r>
              <a:rPr lang="en-US" sz="2700" b="1" dirty="0"/>
              <a:t>scanning </a:t>
            </a:r>
            <a:r>
              <a:rPr lang="en-US" sz="2700" dirty="0"/>
              <a:t>objective when you want to view a slide. </a:t>
            </a:r>
          </a:p>
          <a:p>
            <a:r>
              <a:rPr lang="en-US" sz="2700" b="1" dirty="0"/>
              <a:t>Step 4. </a:t>
            </a:r>
            <a:r>
              <a:rPr lang="en-US" sz="2700" dirty="0"/>
              <a:t>Use the coarse focus knob to move the stage (or objective lens) so that they are as </a:t>
            </a:r>
            <a:r>
              <a:rPr lang="en-US" sz="2700" i="1" dirty="0"/>
              <a:t>far apart </a:t>
            </a:r>
            <a:r>
              <a:rPr lang="en-US" sz="2700" dirty="0"/>
              <a:t>from </a:t>
            </a:r>
            <a:r>
              <a:rPr lang="en-US" sz="2700" dirty="0" smtClean="0"/>
              <a:t>each </a:t>
            </a:r>
            <a:r>
              <a:rPr lang="en-US" sz="2700" dirty="0"/>
              <a:t>other as possible. Open the stage clip and place the slide snugly in the corner of the stage </a:t>
            </a:r>
            <a:r>
              <a:rPr lang="en-US" sz="2700" dirty="0" smtClean="0"/>
              <a:t>clip </a:t>
            </a:r>
            <a:r>
              <a:rPr lang="en-US" sz="2700" dirty="0"/>
              <a:t>(make sure the slide is completely flat) before releasing the clip to hold the slide firmly in </a:t>
            </a:r>
            <a:r>
              <a:rPr lang="en-US" sz="2700" dirty="0" smtClean="0"/>
              <a:t>place</a:t>
            </a:r>
            <a:r>
              <a:rPr lang="en-US" sz="2700" dirty="0"/>
              <a:t>. Then use the mechanical stage knobs to position the slide so that the specimen (i.e., letter </a:t>
            </a:r>
            <a:r>
              <a:rPr lang="en-US" sz="2700" dirty="0" smtClean="0"/>
              <a:t>“</a:t>
            </a:r>
            <a:r>
              <a:rPr lang="en-US" sz="2700" dirty="0"/>
              <a:t>e”) is centered over the condenser and the light that passes through it. </a:t>
            </a:r>
          </a:p>
          <a:p>
            <a:r>
              <a:rPr lang="en-US" sz="2700" b="1" dirty="0"/>
              <a:t>Step 5. </a:t>
            </a:r>
            <a:r>
              <a:rPr lang="en-US" sz="2700" dirty="0"/>
              <a:t>Next, using the coarse focus knob once again, move the slide and objective lens as </a:t>
            </a:r>
            <a:r>
              <a:rPr lang="en-US" sz="2700" i="1" dirty="0"/>
              <a:t>close </a:t>
            </a:r>
            <a:r>
              <a:rPr lang="en-US" sz="2700" dirty="0"/>
              <a:t>together </a:t>
            </a:r>
            <a:r>
              <a:rPr lang="en-US" sz="2700" dirty="0" smtClean="0"/>
              <a:t>as </a:t>
            </a:r>
            <a:r>
              <a:rPr lang="en-US" sz="2700" dirty="0"/>
              <a:t>the knob will allow. </a:t>
            </a:r>
          </a:p>
          <a:p>
            <a:endParaRPr lang="en-US" sz="2700" i="1" dirty="0" smtClean="0"/>
          </a:p>
          <a:p>
            <a:r>
              <a:rPr lang="en-US" sz="2700" i="1" dirty="0" smtClean="0"/>
              <a:t>(</a:t>
            </a:r>
            <a:r>
              <a:rPr lang="en-US" sz="2700" i="1" dirty="0"/>
              <a:t>NOTE: To this point, you have not yet looked into the oculars</a:t>
            </a:r>
            <a:r>
              <a:rPr lang="en-US" sz="2700" i="1" dirty="0" smtClean="0"/>
              <a:t>.) </a:t>
            </a:r>
            <a:endParaRPr lang="en-US" sz="2700" dirty="0" smtClean="0"/>
          </a:p>
          <a:p>
            <a:endParaRPr lang="en-US" dirty="0"/>
          </a:p>
        </p:txBody>
      </p:sp>
    </p:spTree>
    <p:extLst>
      <p:ext uri="{BB962C8B-B14F-4D97-AF65-F5344CB8AC3E}">
        <p14:creationId xmlns:p14="http://schemas.microsoft.com/office/powerpoint/2010/main" val="3722799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Step 6. </a:t>
            </a:r>
            <a:r>
              <a:rPr lang="en-US" dirty="0"/>
              <a:t>Now, look into the ocular lens(</a:t>
            </a:r>
            <a:r>
              <a:rPr lang="en-US" dirty="0" err="1"/>
              <a:t>es</a:t>
            </a:r>
            <a:r>
              <a:rPr lang="en-US" dirty="0"/>
              <a:t>). Using the coarse focus knob, </a:t>
            </a:r>
            <a:r>
              <a:rPr lang="en-US" b="1" i="1" dirty="0"/>
              <a:t>SLOWLY </a:t>
            </a:r>
            <a:r>
              <a:rPr lang="en-US" dirty="0"/>
              <a:t>increase the distance </a:t>
            </a:r>
            <a:r>
              <a:rPr lang="en-US" dirty="0" smtClean="0"/>
              <a:t>between </a:t>
            </a:r>
            <a:r>
              <a:rPr lang="en-US" dirty="0"/>
              <a:t>the slide and objective until the specimen is in focus. </a:t>
            </a:r>
          </a:p>
          <a:p>
            <a:r>
              <a:rPr lang="en-US" dirty="0" smtClean="0"/>
              <a:t>If </a:t>
            </a:r>
            <a:r>
              <a:rPr lang="en-US" dirty="0"/>
              <a:t>you have difficulty locating and focusing on your specimen (the letter “e”), make sure that it is </a:t>
            </a:r>
            <a:r>
              <a:rPr lang="en-US" dirty="0" smtClean="0"/>
              <a:t>properly </a:t>
            </a:r>
            <a:r>
              <a:rPr lang="en-US" dirty="0"/>
              <a:t>centered and you may need to adjust the course focus more slowly. </a:t>
            </a:r>
          </a:p>
          <a:p>
            <a:r>
              <a:rPr lang="en-US" b="1" dirty="0"/>
              <a:t>Step 7. </a:t>
            </a:r>
            <a:r>
              <a:rPr lang="en-US" dirty="0" smtClean="0"/>
              <a:t>Now </a:t>
            </a:r>
            <a:r>
              <a:rPr lang="en-US" dirty="0"/>
              <a:t>use the fine focus knob to get the specimen in proper focus. </a:t>
            </a:r>
            <a:r>
              <a:rPr lang="en-US" i="1" dirty="0"/>
              <a:t>You should now be able to see </a:t>
            </a:r>
            <a:r>
              <a:rPr lang="en-US" i="1" dirty="0" smtClean="0"/>
              <a:t>the </a:t>
            </a:r>
            <a:r>
              <a:rPr lang="en-US" i="1" dirty="0"/>
              <a:t>object clearly. </a:t>
            </a:r>
            <a:r>
              <a:rPr lang="en-US" dirty="0"/>
              <a:t>Before going to the next step (increasing the magnification), be sure to center </a:t>
            </a:r>
            <a:r>
              <a:rPr lang="en-US" dirty="0" smtClean="0"/>
              <a:t>your </a:t>
            </a:r>
            <a:r>
              <a:rPr lang="en-US" dirty="0"/>
              <a:t>specimen in the field of view as best you can</a:t>
            </a:r>
            <a:r>
              <a:rPr lang="en-US"/>
              <a:t>. </a:t>
            </a:r>
            <a:endParaRPr lang="en-US" smtClean="0"/>
          </a:p>
          <a:p>
            <a:r>
              <a:rPr lang="en-US" b="1" smtClean="0"/>
              <a:t>Step </a:t>
            </a:r>
            <a:r>
              <a:rPr lang="en-US" b="1" dirty="0" smtClean="0"/>
              <a:t>8. </a:t>
            </a:r>
            <a:r>
              <a:rPr lang="en-US" dirty="0"/>
              <a:t>Now that you have centered and focused the object as best you can at low power, rotate the high </a:t>
            </a:r>
            <a:r>
              <a:rPr lang="en-US" dirty="0" smtClean="0"/>
              <a:t>power </a:t>
            </a:r>
            <a:r>
              <a:rPr lang="en-US" dirty="0"/>
              <a:t>objective into place over the slide being sure it “clicks” into position. Use the </a:t>
            </a:r>
            <a:r>
              <a:rPr lang="en-US" b="1" dirty="0"/>
              <a:t>fine focus </a:t>
            </a:r>
            <a:r>
              <a:rPr lang="en-US" b="1" dirty="0" smtClean="0"/>
              <a:t>knob </a:t>
            </a:r>
            <a:r>
              <a:rPr lang="en-US" dirty="0"/>
              <a:t>(</a:t>
            </a:r>
            <a:r>
              <a:rPr lang="en-US" b="1" dirty="0"/>
              <a:t>NOT the coarse focus</a:t>
            </a:r>
            <a:r>
              <a:rPr lang="en-US" dirty="0"/>
              <a:t>) to bring the object into perfect focus. </a:t>
            </a:r>
          </a:p>
          <a:p>
            <a:r>
              <a:rPr lang="en-US" b="1" i="1" dirty="0"/>
              <a:t>(NOTE AGAIN: You should only use the coarse adjustment knob with the low power objective) </a:t>
            </a:r>
            <a:endParaRPr lang="en-US" dirty="0"/>
          </a:p>
        </p:txBody>
      </p:sp>
      <p:sp>
        <p:nvSpPr>
          <p:cNvPr id="4" name="TextBox 3"/>
          <p:cNvSpPr txBox="1"/>
          <p:nvPr/>
        </p:nvSpPr>
        <p:spPr>
          <a:xfrm>
            <a:off x="1371600" y="5461000"/>
            <a:ext cx="6287845" cy="369332"/>
          </a:xfrm>
          <a:prstGeom prst="rect">
            <a:avLst/>
          </a:prstGeom>
          <a:noFill/>
        </p:spPr>
        <p:txBody>
          <a:bodyPr wrap="square" rtlCol="0">
            <a:spAutoFit/>
          </a:bodyPr>
          <a:lstStyle/>
          <a:p>
            <a:pPr algn="ctr"/>
            <a:r>
              <a:rPr lang="en-US" i="1" dirty="0" smtClean="0">
                <a:latin typeface="Academy Engraved LET"/>
                <a:cs typeface="Academy Engraved LET"/>
              </a:rPr>
              <a:t>Fill in your observations on you lab sheet!</a:t>
            </a:r>
            <a:endParaRPr lang="en-US" i="1" dirty="0">
              <a:latin typeface="Academy Engraved LET"/>
              <a:cs typeface="Academy Engraved LET"/>
            </a:endParaRPr>
          </a:p>
        </p:txBody>
      </p:sp>
    </p:spTree>
    <p:extLst>
      <p:ext uri="{BB962C8B-B14F-4D97-AF65-F5344CB8AC3E}">
        <p14:creationId xmlns:p14="http://schemas.microsoft.com/office/powerpoint/2010/main" val="24224744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Cells</a:t>
            </a:r>
            <a:endParaRPr lang="en-US" dirty="0"/>
          </a:p>
        </p:txBody>
      </p:sp>
      <p:sp>
        <p:nvSpPr>
          <p:cNvPr id="3" name="Content Placeholder 2"/>
          <p:cNvSpPr>
            <a:spLocks noGrp="1"/>
          </p:cNvSpPr>
          <p:nvPr>
            <p:ph idx="1"/>
          </p:nvPr>
        </p:nvSpPr>
        <p:spPr/>
        <p:txBody>
          <a:bodyPr>
            <a:normAutofit/>
          </a:bodyPr>
          <a:lstStyle/>
          <a:p>
            <a:r>
              <a:rPr lang="en-US" sz="1400" dirty="0"/>
              <a:t>All living organisms consist of one or more cells and come in a tremendous variety. There are single-celled prokaryotic organisms such as the bacteria, single-celled eukaryotic organisms such as the protozoa (</a:t>
            </a:r>
            <a:r>
              <a:rPr lang="en-US" sz="1400" dirty="0" err="1"/>
              <a:t>e.g</a:t>
            </a:r>
            <a:r>
              <a:rPr lang="en-US" sz="1400" dirty="0"/>
              <a:t>, </a:t>
            </a:r>
            <a:r>
              <a:rPr lang="en-US" sz="1400" i="1" dirty="0"/>
              <a:t>Paramecium</a:t>
            </a:r>
            <a:r>
              <a:rPr lang="en-US" sz="1400" dirty="0"/>
              <a:t>) and yeasts (a type of fungus), and multicellular eukaryotes such as most fungi (e.g., molds, mushrooms) and all members of the plant and animal kingdoms. Before you examine cells from some of these organisms, let’s review some of the general features of our three basic cell types: </a:t>
            </a:r>
          </a:p>
        </p:txBody>
      </p:sp>
      <p:pic>
        <p:nvPicPr>
          <p:cNvPr id="5" name="Picture 4" descr="th.jpg"/>
          <p:cNvPicPr>
            <a:picLocks noChangeAspect="1"/>
          </p:cNvPicPr>
          <p:nvPr/>
        </p:nvPicPr>
        <p:blipFill>
          <a:blip>
            <a:extLst>
              <a:ext uri="{28A0092B-C50C-407E-A947-70E740481C1C}">
                <a14:useLocalDpi xmlns:a14="http://schemas.microsoft.com/office/drawing/2010/main" val="0"/>
              </a:ext>
            </a:extLst>
          </a:blip>
          <a:stretch>
            <a:fillRect/>
          </a:stretch>
        </p:blipFill>
        <p:spPr>
          <a:xfrm>
            <a:off x="1361723" y="3822700"/>
            <a:ext cx="2205038" cy="2371009"/>
          </a:xfrm>
          <a:prstGeom prst="rect">
            <a:avLst/>
          </a:prstGeom>
        </p:spPr>
      </p:pic>
      <p:pic>
        <p:nvPicPr>
          <p:cNvPr id="9" name="Picture 8" descr="th.jpg"/>
          <p:cNvPicPr>
            <a:picLocks noChangeAspect="1"/>
          </p:cNvPicPr>
          <p:nvPr/>
        </p:nvPicPr>
        <p:blipFill>
          <a:blip>
            <a:extLst>
              <a:ext uri="{28A0092B-C50C-407E-A947-70E740481C1C}">
                <a14:useLocalDpi xmlns:a14="http://schemas.microsoft.com/office/drawing/2010/main" val="0"/>
              </a:ext>
            </a:extLst>
          </a:blip>
          <a:stretch>
            <a:fillRect/>
          </a:stretch>
        </p:blipFill>
        <p:spPr>
          <a:xfrm>
            <a:off x="3987800" y="3822700"/>
            <a:ext cx="2933700" cy="2044700"/>
          </a:xfrm>
          <a:prstGeom prst="rect">
            <a:avLst/>
          </a:prstGeom>
        </p:spPr>
      </p:pic>
    </p:spTree>
    <p:extLst>
      <p:ext uri="{BB962C8B-B14F-4D97-AF65-F5344CB8AC3E}">
        <p14:creationId xmlns:p14="http://schemas.microsoft.com/office/powerpoint/2010/main" val="4201840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the Microscope to look at different types of cells</a:t>
            </a:r>
            <a:endParaRPr lang="en-US" dirty="0"/>
          </a:p>
        </p:txBody>
      </p:sp>
      <p:sp>
        <p:nvSpPr>
          <p:cNvPr id="3" name="Content Placeholder 2"/>
          <p:cNvSpPr>
            <a:spLocks noGrp="1"/>
          </p:cNvSpPr>
          <p:nvPr>
            <p:ph idx="1"/>
          </p:nvPr>
        </p:nvSpPr>
        <p:spPr/>
        <p:txBody>
          <a:bodyPr/>
          <a:lstStyle/>
          <a:p>
            <a:r>
              <a:rPr lang="en-US" dirty="0" smtClean="0"/>
              <a:t>Now that you know how to use the microscope, select a prepared animal and plant slide. Use the same steps as you did with the letter “e” to observe the two types of cells.</a:t>
            </a:r>
          </a:p>
          <a:p>
            <a:r>
              <a:rPr lang="en-US" dirty="0" smtClean="0"/>
              <a:t>Be sure to label and draw your observations on your lab sheet.</a:t>
            </a:r>
            <a:endParaRPr lang="en-US" dirty="0"/>
          </a:p>
        </p:txBody>
      </p:sp>
    </p:spTree>
    <p:extLst>
      <p:ext uri="{BB962C8B-B14F-4D97-AF65-F5344CB8AC3E}">
        <p14:creationId xmlns:p14="http://schemas.microsoft.com/office/powerpoint/2010/main" val="8511587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Pond Water </a:t>
            </a:r>
            <a:endParaRPr lang="en-US" dirty="0"/>
          </a:p>
        </p:txBody>
      </p:sp>
      <p:sp>
        <p:nvSpPr>
          <p:cNvPr id="3" name="Content Placeholder 2"/>
          <p:cNvSpPr>
            <a:spLocks noGrp="1"/>
          </p:cNvSpPr>
          <p:nvPr>
            <p:ph idx="1"/>
          </p:nvPr>
        </p:nvSpPr>
        <p:spPr/>
        <p:txBody>
          <a:bodyPr>
            <a:normAutofit/>
          </a:bodyPr>
          <a:lstStyle/>
          <a:p>
            <a:r>
              <a:rPr lang="en-US" sz="1600" dirty="0" smtClean="0"/>
              <a:t>For this part of the lab you are going to create your own slide. </a:t>
            </a:r>
          </a:p>
          <a:p>
            <a:r>
              <a:rPr lang="en-US" sz="1600" dirty="0" smtClean="0"/>
              <a:t>Using a pipette place a </a:t>
            </a:r>
            <a:r>
              <a:rPr lang="en-US" sz="1600" dirty="0"/>
              <a:t>drop </a:t>
            </a:r>
            <a:r>
              <a:rPr lang="en-US" sz="1600" dirty="0" smtClean="0"/>
              <a:t>of pond water in  </a:t>
            </a:r>
            <a:r>
              <a:rPr lang="en-US" sz="1600" dirty="0"/>
              <a:t>the </a:t>
            </a:r>
            <a:r>
              <a:rPr lang="en-US" sz="1600" dirty="0" smtClean="0"/>
              <a:t>center of the slide</a:t>
            </a:r>
            <a:r>
              <a:rPr lang="en-US" sz="1600" dirty="0"/>
              <a:t>, and then we carefully lower a clear cover slip on top, </a:t>
            </a:r>
            <a:r>
              <a:rPr lang="en-US" sz="1600" dirty="0" smtClean="0"/>
              <a:t>easing it </a:t>
            </a:r>
            <a:r>
              <a:rPr lang="en-US" sz="1600" dirty="0"/>
              <a:t>gently from one edge first so as not to trap too many air bubbles. </a:t>
            </a:r>
            <a:endParaRPr lang="en-US" sz="1600" dirty="0" smtClean="0"/>
          </a:p>
          <a:p>
            <a:r>
              <a:rPr lang="en-US" sz="1600" dirty="0" smtClean="0"/>
              <a:t>Remember when making </a:t>
            </a:r>
            <a:r>
              <a:rPr lang="en-US" sz="1600" dirty="0"/>
              <a:t>the slides that the edges are glass and may be very sharp</a:t>
            </a:r>
            <a:r>
              <a:rPr lang="en-US" sz="1600" dirty="0" smtClean="0"/>
              <a:t>.</a:t>
            </a:r>
          </a:p>
          <a:p>
            <a:r>
              <a:rPr lang="en-US" sz="1600" dirty="0" smtClean="0"/>
              <a:t>Follow the same steps as above to observe the pond water slide. </a:t>
            </a:r>
          </a:p>
        </p:txBody>
      </p:sp>
    </p:spTree>
    <p:extLst>
      <p:ext uri="{BB962C8B-B14F-4D97-AF65-F5344CB8AC3E}">
        <p14:creationId xmlns:p14="http://schemas.microsoft.com/office/powerpoint/2010/main" val="39511316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ondlif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183776"/>
            <a:ext cx="5118100" cy="6623423"/>
          </a:xfrm>
          <a:prstGeom prst="rect">
            <a:avLst/>
          </a:prstGeom>
        </p:spPr>
      </p:pic>
    </p:spTree>
    <p:extLst>
      <p:ext uri="{BB962C8B-B14F-4D97-AF65-F5344CB8AC3E}">
        <p14:creationId xmlns:p14="http://schemas.microsoft.com/office/powerpoint/2010/main" val="37207274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945</TotalTime>
  <Words>786</Words>
  <Application>Microsoft Macintosh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Microscope Lesson and Lab</vt:lpstr>
      <vt:lpstr>Microscopes One or more lenses that makes an enlarged image of an object.</vt:lpstr>
      <vt:lpstr>PowerPoint Presentation</vt:lpstr>
      <vt:lpstr>Part 1: Letter “e”</vt:lpstr>
      <vt:lpstr>Letter “e”</vt:lpstr>
      <vt:lpstr>Part 2: Cells</vt:lpstr>
      <vt:lpstr>Use the Microscope to look at different types of cells</vt:lpstr>
      <vt:lpstr>Part 3: Pond Water </vt:lpstr>
      <vt:lpstr>PowerPoint Presentation</vt:lpstr>
      <vt:lpstr>Final Step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dc:creator>
  <cp:lastModifiedBy>Heidi</cp:lastModifiedBy>
  <cp:revision>14</cp:revision>
  <dcterms:created xsi:type="dcterms:W3CDTF">2016-10-25T23:20:46Z</dcterms:created>
  <dcterms:modified xsi:type="dcterms:W3CDTF">2016-10-26T20:27:12Z</dcterms:modified>
</cp:coreProperties>
</file>